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2" roundtripDataSignature="AMtx7mi0XukgdZeyuLPixMdWmsdCpzUft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8"/>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7"/>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8"/>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8"/>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3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3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3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3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3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3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3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3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6"/>
          <p:cNvSpPr/>
          <p:nvPr>
            <p:ph idx="2" type="pic"/>
          </p:nvPr>
        </p:nvSpPr>
        <p:spPr>
          <a:xfrm>
            <a:off x="1792288" y="612775"/>
            <a:ext cx="5486400" cy="4114800"/>
          </a:xfrm>
          <a:prstGeom prst="rect">
            <a:avLst/>
          </a:prstGeom>
          <a:noFill/>
          <a:ln>
            <a:noFill/>
          </a:ln>
        </p:spPr>
      </p:sp>
      <p:sp>
        <p:nvSpPr>
          <p:cNvPr id="64" name="Google Shape;64;p3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Times New Roman"/>
              <a:buNone/>
            </a:pPr>
            <a:r>
              <a:rPr lang="en-IN">
                <a:latin typeface="Times New Roman"/>
                <a:ea typeface="Times New Roman"/>
                <a:cs typeface="Times New Roman"/>
                <a:sym typeface="Times New Roman"/>
              </a:rPr>
              <a:t>Spina Bifida</a:t>
            </a:r>
            <a:endParaRPr>
              <a:latin typeface="Times New Roman"/>
              <a:ea typeface="Times New Roman"/>
              <a:cs typeface="Times New Roman"/>
              <a:sym typeface="Times New Roman"/>
            </a:endParaRPr>
          </a:p>
        </p:txBody>
      </p:sp>
      <p:sp>
        <p:nvSpPr>
          <p:cNvPr id="85" name="Google Shape;8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IN">
                <a:latin typeface="Times New Roman"/>
                <a:ea typeface="Times New Roman"/>
                <a:cs typeface="Times New Roman"/>
                <a:sym typeface="Times New Roman"/>
              </a:rPr>
              <a:t>A.Mansoor rahman</a:t>
            </a:r>
            <a:endParaRPr>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43" name="Google Shape;143;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just">
              <a:spcBef>
                <a:spcPts val="0"/>
              </a:spcBef>
              <a:spcAft>
                <a:spcPts val="0"/>
              </a:spcAft>
              <a:buClr>
                <a:schemeClr val="dk1"/>
              </a:buClr>
              <a:buSzPct val="100000"/>
              <a:buChar char="•"/>
            </a:pPr>
            <a:r>
              <a:rPr i="1" lang="en-IN">
                <a:latin typeface="Times New Roman"/>
                <a:ea typeface="Times New Roman"/>
                <a:cs typeface="Times New Roman"/>
                <a:sym typeface="Times New Roman"/>
              </a:rPr>
              <a:t>Hydrocephalus and the Arnold–Chiari malformation are CNS </a:t>
            </a:r>
            <a:r>
              <a:rPr lang="en-IN">
                <a:latin typeface="Times New Roman"/>
                <a:ea typeface="Times New Roman"/>
                <a:cs typeface="Times New Roman"/>
                <a:sym typeface="Times New Roman"/>
              </a:rPr>
              <a:t>abnormalities that are closely associated with spina bifida. </a:t>
            </a:r>
            <a:r>
              <a:rPr i="1" lang="en-IN">
                <a:latin typeface="Times New Roman"/>
                <a:ea typeface="Times New Roman"/>
                <a:cs typeface="Times New Roman"/>
                <a:sym typeface="Times New Roman"/>
              </a:rPr>
              <a:t>Hydrocephalus </a:t>
            </a:r>
            <a:r>
              <a:rPr lang="en-IN">
                <a:latin typeface="Times New Roman"/>
                <a:ea typeface="Times New Roman"/>
                <a:cs typeface="Times New Roman"/>
                <a:sym typeface="Times New Roman"/>
              </a:rPr>
              <a:t>is an abnormal accumulation of CSF in the cranial vault.</a:t>
            </a:r>
            <a:endParaRPr/>
          </a:p>
          <a:p>
            <a:pPr indent="-342900" lvl="0" marL="342900" rtl="0" algn="just">
              <a:spcBef>
                <a:spcPts val="400"/>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In individuals without spina bifida, hydrocephalus may be caused by overproduction of CSF, a failure in absorption of CSF fluid, or an obstruction in the normal flow of CSF through the brain structures and spinal cord.</a:t>
            </a:r>
            <a:endParaRPr/>
          </a:p>
          <a:p>
            <a:pPr indent="-342900" lvl="0" marL="342900" rtl="0" algn="just">
              <a:spcBef>
                <a:spcPts val="400"/>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Obstruction by the </a:t>
            </a:r>
            <a:r>
              <a:rPr i="1" lang="en-IN">
                <a:latin typeface="Times New Roman"/>
                <a:ea typeface="Times New Roman"/>
                <a:cs typeface="Times New Roman"/>
                <a:sym typeface="Times New Roman"/>
              </a:rPr>
              <a:t>Arnold–Chiari malformation is considered </a:t>
            </a:r>
            <a:r>
              <a:rPr lang="en-IN">
                <a:latin typeface="Times New Roman"/>
                <a:ea typeface="Times New Roman"/>
                <a:cs typeface="Times New Roman"/>
                <a:sym typeface="Times New Roman"/>
              </a:rPr>
              <a:t>to be the primary cause of hydrocephalus in most children with spina bifida. This malformation, also known as the </a:t>
            </a:r>
            <a:r>
              <a:rPr i="1" lang="en-IN">
                <a:latin typeface="Times New Roman"/>
                <a:ea typeface="Times New Roman"/>
                <a:cs typeface="Times New Roman"/>
                <a:sym typeface="Times New Roman"/>
              </a:rPr>
              <a:t>Chiari II malformation, is a deformity of the cerebellum, medulla, </a:t>
            </a:r>
            <a:r>
              <a:rPr lang="en-IN">
                <a:latin typeface="Times New Roman"/>
                <a:ea typeface="Times New Roman"/>
                <a:cs typeface="Times New Roman"/>
                <a:sym typeface="Times New Roman"/>
              </a:rPr>
              <a:t>and cervical spinal cord. The posterior cerebellum is herniated downward through the foramen magnum, with brainstem structures displaced in a caudal direction. The CSF released from the fourth ventricle is obstructed by these abnormally situated structures, and the flow through the foramen magnum is disrupted.</a:t>
            </a:r>
            <a:endParaRPr>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Times New Roman"/>
              <a:buNone/>
            </a:pPr>
            <a:r>
              <a:rPr b="1" lang="en-IN" sz="3200">
                <a:latin typeface="Times New Roman"/>
                <a:ea typeface="Times New Roman"/>
                <a:cs typeface="Times New Roman"/>
                <a:sym typeface="Times New Roman"/>
              </a:rPr>
              <a:t>Sbymptoms Associated with Chiari II malformation</a:t>
            </a:r>
            <a:endParaRPr sz="3200">
              <a:latin typeface="Times New Roman"/>
              <a:ea typeface="Times New Roman"/>
              <a:cs typeface="Times New Roman"/>
              <a:sym typeface="Times New Roman"/>
            </a:endParaRPr>
          </a:p>
        </p:txBody>
      </p:sp>
      <p:sp>
        <p:nvSpPr>
          <p:cNvPr id="149" name="Google Shape;149;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Stridor—especially with inspiration</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Apanea—when crying, or at night</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Gastroesophageal reflux</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Paralysis of vocal cords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Swallowing difficulty</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Bronchial aspiration</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Tongue fasciculations</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Facial palsy</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Poor feeding</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Ataxia</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Hypotonia</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Upper extremity weakness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Seizures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Abnormal extraocular movements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Nystagmus</a:t>
            </a:r>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Times New Roman"/>
              <a:buNone/>
            </a:pPr>
            <a:r>
              <a:rPr lang="en-IN" sz="3200">
                <a:latin typeface="Times New Roman"/>
                <a:ea typeface="Times New Roman"/>
                <a:cs typeface="Times New Roman"/>
                <a:sym typeface="Times New Roman"/>
              </a:rPr>
              <a:t>Physical therapy for the infant</a:t>
            </a:r>
            <a:br>
              <a:rPr lang="en-IN" sz="3200">
                <a:latin typeface="Times New Roman"/>
                <a:ea typeface="Times New Roman"/>
                <a:cs typeface="Times New Roman"/>
                <a:sym typeface="Times New Roman"/>
              </a:rPr>
            </a:br>
            <a:r>
              <a:rPr lang="en-IN" sz="3200">
                <a:latin typeface="Times New Roman"/>
                <a:ea typeface="Times New Roman"/>
                <a:cs typeface="Times New Roman"/>
                <a:sym typeface="Times New Roman"/>
              </a:rPr>
              <a:t>with spina bifida</a:t>
            </a:r>
            <a:endParaRPr sz="3200">
              <a:latin typeface="Times New Roman"/>
              <a:ea typeface="Times New Roman"/>
              <a:cs typeface="Times New Roman"/>
              <a:sym typeface="Times New Roman"/>
            </a:endParaRPr>
          </a:p>
        </p:txBody>
      </p:sp>
      <p:sp>
        <p:nvSpPr>
          <p:cNvPr id="155" name="Google Shape;155;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800"/>
              <a:buChar char="•"/>
            </a:pPr>
            <a:r>
              <a:rPr b="1" lang="en-IN" sz="2800">
                <a:latin typeface="Times New Roman"/>
                <a:ea typeface="Times New Roman"/>
                <a:cs typeface="Times New Roman"/>
                <a:sym typeface="Times New Roman"/>
              </a:rPr>
              <a:t>Manual Muscle Testing;</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Manual muscle testing should be performed before back surgery whenever possible.</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Testing may be repeated approximately 10 days after surgery,then at 6 months, and yearly.</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Palpation and observation of the muscle during a preoperative assessment of the active movement in the lower extremities.</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Stimulation of the infant to elicit movement and palpation during manual muscle testing</a:t>
            </a:r>
            <a:endParaRPr sz="28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61" name="Google Shape;161;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000"/>
              <a:buChar char="•"/>
            </a:pPr>
            <a:r>
              <a:rPr lang="en-IN" sz="2000">
                <a:latin typeface="Times New Roman"/>
                <a:ea typeface="Times New Roman"/>
                <a:cs typeface="Times New Roman"/>
                <a:sym typeface="Times New Roman"/>
              </a:rPr>
              <a:t>The principles for muscle testing in the infant population are much the same as those for older patients, of course with the exception that the baby cannot follow directions. </a:t>
            </a:r>
            <a:endParaRPr/>
          </a:p>
          <a:p>
            <a:pPr indent="-215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Gentle resistance to movement at one part of the leg may help increase the strength of a movement at a distal part of the limb, and allowing movement to occur at only one joint at a time will assist in a more accurate interpretation.</a:t>
            </a:r>
            <a:endParaRPr/>
          </a:p>
          <a:p>
            <a:pPr indent="-342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For example, holding firmly onto the hip and knee in either partial flexion or extension to prevent movement at those joints will enable the therapist to observe and detect weak ankle motion that might otherwise go unnoticed.</a:t>
            </a:r>
            <a:endParaRPr sz="20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600"/>
              <a:buFont typeface="Times New Roman"/>
              <a:buNone/>
            </a:pPr>
            <a:r>
              <a:rPr lang="en-IN" sz="3600">
                <a:latin typeface="Times New Roman"/>
                <a:ea typeface="Times New Roman"/>
                <a:cs typeface="Times New Roman"/>
                <a:sym typeface="Times New Roman"/>
              </a:rPr>
              <a:t>Range-of-motion Assessment</a:t>
            </a:r>
            <a:endParaRPr sz="3600">
              <a:latin typeface="Times New Roman"/>
              <a:ea typeface="Times New Roman"/>
              <a:cs typeface="Times New Roman"/>
              <a:sym typeface="Times New Roman"/>
            </a:endParaRPr>
          </a:p>
        </p:txBody>
      </p:sp>
      <p:sp>
        <p:nvSpPr>
          <p:cNvPr id="167" name="Google Shape;167;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000"/>
              <a:buChar char="•"/>
            </a:pPr>
            <a:r>
              <a:rPr lang="en-IN" sz="2000">
                <a:latin typeface="Times New Roman"/>
                <a:ea typeface="Times New Roman"/>
                <a:cs typeface="Times New Roman"/>
                <a:sym typeface="Times New Roman"/>
              </a:rPr>
              <a:t>Preliminary assessment of range of motion (ROM) of the lower extremities can also be performed prior to back closure.</a:t>
            </a:r>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Typical, full-term neonates have flexion contractures of up to 30 degrees at the hips and 10 to 20 degrees at the knees, and ankle dorsiflexion of up to 40 or 50 degrees.</a:t>
            </a:r>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There are several common joint limitations seen in the neonate with spina bifida. Extreme tightness of the hip flexors may be evident in the child with a motor level at L-2 to L-3 or L-3 to L-4 owing to the presence of a strong iliopsoas with no opposing force offered from absent hip extensors.</a:t>
            </a:r>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Hamstrings, which exert a secondary hip extension force, may also be absent or weak, in which case hyperextension of the knees may also be present along with the hip flexion.</a:t>
            </a:r>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Adductor tightness may be seen as a result of innervation of the adductors and absent antagonists, the gluteus medius.</a:t>
            </a:r>
            <a:endParaRPr sz="2000">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73" name="Google Shape;17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400"/>
              <a:buChar char="•"/>
            </a:pPr>
            <a:r>
              <a:rPr lang="en-IN" sz="2400">
                <a:latin typeface="Times New Roman"/>
                <a:ea typeface="Times New Roman"/>
                <a:cs typeface="Times New Roman"/>
                <a:sym typeface="Times New Roman"/>
              </a:rPr>
              <a:t>Extreme dorsiflexion at the ankle is another common contracture seen at birth. The child with an L-5 innervation has strong ankle dorsiflexion, provided by the anterior tibialis and toe extensors, but weak or absent toe flexors and lack of plantarflexion from the gastrocnemius/soleus group.</a:t>
            </a:r>
            <a:endParaRPr/>
          </a:p>
          <a:p>
            <a:pPr indent="-342900" lvl="0" marL="342900" rtl="0" algn="just">
              <a:spcBef>
                <a:spcPts val="480"/>
              </a:spcBef>
              <a:spcAft>
                <a:spcPts val="0"/>
              </a:spcAft>
              <a:buClr>
                <a:schemeClr val="dk1"/>
              </a:buClr>
              <a:buSzPts val="2400"/>
              <a:buNone/>
            </a:pPr>
            <a:r>
              <a:t/>
            </a:r>
            <a:endParaRPr sz="2400">
              <a:latin typeface="Times New Roman"/>
              <a:ea typeface="Times New Roman"/>
              <a:cs typeface="Times New Roman"/>
              <a:sym typeface="Times New Roman"/>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Serial taping or splinting of the ankle to bring it down to 90 degrees, and in addition, gentle passive exercise often helps reduce this deformity within a short period of time.</a:t>
            </a:r>
            <a:endParaRPr sz="24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600"/>
              <a:buFont typeface="Times New Roman"/>
              <a:buNone/>
            </a:pPr>
            <a:r>
              <a:rPr lang="en-IN" sz="3600">
                <a:latin typeface="Times New Roman"/>
                <a:ea typeface="Times New Roman"/>
                <a:cs typeface="Times New Roman"/>
                <a:sym typeface="Times New Roman"/>
              </a:rPr>
              <a:t>Postoperative Physical Therapy</a:t>
            </a:r>
            <a:endParaRPr sz="3600">
              <a:latin typeface="Times New Roman"/>
              <a:ea typeface="Times New Roman"/>
              <a:cs typeface="Times New Roman"/>
              <a:sym typeface="Times New Roman"/>
            </a:endParaRPr>
          </a:p>
        </p:txBody>
      </p:sp>
      <p:sp>
        <p:nvSpPr>
          <p:cNvPr id="179" name="Google Shape;179;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 PT should develop a comprehensive and appropriate program for the infant who has undergone back closure and shunt insertion, consideration must be given to both the neurologic and orthopedic findings.</a:t>
            </a:r>
            <a:endParaRPr/>
          </a:p>
          <a:p>
            <a:pPr indent="-342900" lvl="0" marL="342900" rtl="0" algn="just">
              <a:spcBef>
                <a:spcPts val="400"/>
              </a:spcBef>
              <a:spcAft>
                <a:spcPts val="0"/>
              </a:spcAft>
              <a:buClr>
                <a:schemeClr val="dk1"/>
              </a:buClr>
              <a:buSzPct val="100000"/>
              <a:buNone/>
            </a:pPr>
            <a:r>
              <a:t/>
            </a:r>
            <a:endParaRPr b="1">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ct val="100000"/>
              <a:buNone/>
            </a:pPr>
            <a:r>
              <a:rPr b="1" lang="en-IN">
                <a:latin typeface="Times New Roman"/>
                <a:ea typeface="Times New Roman"/>
                <a:cs typeface="Times New Roman"/>
                <a:sym typeface="Times New Roman"/>
              </a:rPr>
              <a:t>Communication with Team Members and Parents</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All persons working with the infant should know and understand each other’s findings so contradiction does not occur.</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Information should be provided to the family by the appropriate personnel in an open and honest manner, but also in a sensitive manner.</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PT should be to reflect a positive and caring attitude during treatment sessions. This approach can help to normalize the involvement of family members with their infant. </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Teaching portions of a home program to the family can begin immediately. This is a constructive way for the therapist to begin building a relationship with the family.</a:t>
            </a:r>
            <a:endParaRPr>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Times New Roman"/>
              <a:buNone/>
            </a:pPr>
            <a:r>
              <a:rPr lang="en-IN" sz="4000">
                <a:latin typeface="Times New Roman"/>
                <a:ea typeface="Times New Roman"/>
                <a:cs typeface="Times New Roman"/>
                <a:sym typeface="Times New Roman"/>
              </a:rPr>
              <a:t>Range-of-motion Exercises</a:t>
            </a:r>
            <a:endParaRPr sz="4000">
              <a:latin typeface="Times New Roman"/>
              <a:ea typeface="Times New Roman"/>
              <a:cs typeface="Times New Roman"/>
              <a:sym typeface="Times New Roman"/>
            </a:endParaRPr>
          </a:p>
        </p:txBody>
      </p:sp>
      <p:sp>
        <p:nvSpPr>
          <p:cNvPr id="185" name="Google Shape;185;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000"/>
              <a:buChar char="•"/>
            </a:pPr>
            <a:r>
              <a:rPr lang="en-IN" sz="2000">
                <a:latin typeface="Times New Roman"/>
                <a:ea typeface="Times New Roman"/>
                <a:cs typeface="Times New Roman"/>
                <a:sym typeface="Times New Roman"/>
              </a:rPr>
              <a:t>Daily sessions for lower extremity ROM exercises can begin after back closure and taught to parents as soon as feasible.</a:t>
            </a:r>
            <a:endParaRPr/>
          </a:p>
          <a:p>
            <a:pPr indent="-342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ROM exercises are performed gently with the therapist’s hands placed close to the joint being moved, to use a short lever arm, which prevents stress to soft tissue and joint structures. Several repetitions of each pattern, holding the joint briefly at the end of the range, can maintain and even increase ROM, where there is a mild or moderate limitation.</a:t>
            </a:r>
            <a:endParaRPr/>
          </a:p>
          <a:p>
            <a:pPr indent="-342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If severe limitations exist, exercise at that joint may require some additional time and repetition.</a:t>
            </a:r>
            <a:endParaRPr/>
          </a:p>
          <a:p>
            <a:pPr indent="-342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 But aggressive stretching should be avoided, regardless of the severity of the contracture.</a:t>
            </a:r>
            <a:endParaRPr sz="2000">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Times New Roman"/>
              <a:buNone/>
            </a:pPr>
            <a:r>
              <a:rPr lang="en-IN" sz="4000">
                <a:latin typeface="Times New Roman"/>
                <a:ea typeface="Times New Roman"/>
                <a:cs typeface="Times New Roman"/>
                <a:sym typeface="Times New Roman"/>
              </a:rPr>
              <a:t>Positioning and Handling</a:t>
            </a:r>
            <a:endParaRPr sz="4000">
              <a:latin typeface="Times New Roman"/>
              <a:ea typeface="Times New Roman"/>
              <a:cs typeface="Times New Roman"/>
              <a:sym typeface="Times New Roman"/>
            </a:endParaRPr>
          </a:p>
        </p:txBody>
      </p:sp>
      <p:sp>
        <p:nvSpPr>
          <p:cNvPr id="191" name="Google Shape;19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just">
              <a:spcBef>
                <a:spcPts val="0"/>
              </a:spcBef>
              <a:spcAft>
                <a:spcPts val="0"/>
              </a:spcAft>
              <a:buClr>
                <a:schemeClr val="dk1"/>
              </a:buClr>
              <a:buSzPct val="100000"/>
              <a:buChar char="•"/>
            </a:pPr>
            <a:r>
              <a:rPr lang="en-IN" sz="2000">
                <a:latin typeface="Times New Roman"/>
                <a:ea typeface="Times New Roman"/>
                <a:cs typeface="Times New Roman"/>
                <a:sym typeface="Times New Roman"/>
              </a:rPr>
              <a:t>The baby may be limited to prone or side-lying.</a:t>
            </a:r>
            <a:endParaRPr/>
          </a:p>
          <a:p>
            <a:pPr indent="-342900" lvl="0" marL="342900" rtl="0" algn="just">
              <a:spcBef>
                <a:spcPts val="370"/>
              </a:spcBef>
              <a:spcAft>
                <a:spcPts val="0"/>
              </a:spcAft>
              <a:buClr>
                <a:schemeClr val="dk1"/>
              </a:buClr>
              <a:buSzPct val="100000"/>
              <a:buNone/>
            </a:pPr>
            <a:r>
              <a:t/>
            </a:r>
            <a:endParaRPr sz="2000">
              <a:latin typeface="Times New Roman"/>
              <a:ea typeface="Times New Roman"/>
              <a:cs typeface="Times New Roman"/>
              <a:sym typeface="Times New Roman"/>
            </a:endParaRPr>
          </a:p>
          <a:p>
            <a:pPr indent="-342900" lvl="0" marL="342900" rtl="0" algn="just">
              <a:spcBef>
                <a:spcPts val="370"/>
              </a:spcBef>
              <a:spcAft>
                <a:spcPts val="0"/>
              </a:spcAft>
              <a:buClr>
                <a:schemeClr val="dk1"/>
              </a:buClr>
              <a:buSzPct val="100000"/>
              <a:buChar char="•"/>
            </a:pPr>
            <a:r>
              <a:rPr lang="en-IN" sz="2000">
                <a:latin typeface="Times New Roman"/>
                <a:ea typeface="Times New Roman"/>
                <a:cs typeface="Times New Roman"/>
                <a:sym typeface="Times New Roman"/>
              </a:rPr>
              <a:t>Handling and carrying strategies can be practiced by the therapist and then recommended to the parents.</a:t>
            </a:r>
            <a:endParaRPr/>
          </a:p>
          <a:p>
            <a:pPr indent="-342900" lvl="0" marL="342900" rtl="0" algn="just">
              <a:spcBef>
                <a:spcPts val="370"/>
              </a:spcBef>
              <a:spcAft>
                <a:spcPts val="0"/>
              </a:spcAft>
              <a:buClr>
                <a:schemeClr val="dk1"/>
              </a:buClr>
              <a:buSzPct val="100000"/>
              <a:buNone/>
            </a:pPr>
            <a:r>
              <a:t/>
            </a:r>
            <a:endParaRPr sz="2000">
              <a:latin typeface="Times New Roman"/>
              <a:ea typeface="Times New Roman"/>
              <a:cs typeface="Times New Roman"/>
              <a:sym typeface="Times New Roman"/>
            </a:endParaRPr>
          </a:p>
          <a:p>
            <a:pPr indent="-342900" lvl="0" marL="342900" rtl="0" algn="just">
              <a:spcBef>
                <a:spcPts val="370"/>
              </a:spcBef>
              <a:spcAft>
                <a:spcPts val="0"/>
              </a:spcAft>
              <a:buClr>
                <a:schemeClr val="dk1"/>
              </a:buClr>
              <a:buSzPct val="100000"/>
              <a:buChar char="•"/>
            </a:pPr>
            <a:r>
              <a:rPr lang="en-IN" sz="2000">
                <a:latin typeface="Times New Roman"/>
                <a:ea typeface="Times New Roman"/>
                <a:cs typeface="Times New Roman"/>
                <a:sym typeface="Times New Roman"/>
              </a:rPr>
              <a:t>The therapist or family member can hold the child prone over their lap, rocking or swaying slowly side to side. This position is restful for the parent and provides novel movement for the infant.</a:t>
            </a:r>
            <a:endParaRPr/>
          </a:p>
          <a:p>
            <a:pPr indent="-342900" lvl="0" marL="342900" rtl="0" algn="just">
              <a:spcBef>
                <a:spcPts val="370"/>
              </a:spcBef>
              <a:spcAft>
                <a:spcPts val="0"/>
              </a:spcAft>
              <a:buClr>
                <a:schemeClr val="dk1"/>
              </a:buClr>
              <a:buSzPct val="100000"/>
              <a:buNone/>
            </a:pPr>
            <a:r>
              <a:t/>
            </a:r>
            <a:endParaRPr sz="2000">
              <a:latin typeface="Times New Roman"/>
              <a:ea typeface="Times New Roman"/>
              <a:cs typeface="Times New Roman"/>
              <a:sym typeface="Times New Roman"/>
            </a:endParaRPr>
          </a:p>
          <a:p>
            <a:pPr indent="-342900" lvl="0" marL="342900" rtl="0" algn="just">
              <a:spcBef>
                <a:spcPts val="370"/>
              </a:spcBef>
              <a:spcAft>
                <a:spcPts val="0"/>
              </a:spcAft>
              <a:buClr>
                <a:schemeClr val="dk1"/>
              </a:buClr>
              <a:buSzPct val="100000"/>
              <a:buChar char="•"/>
            </a:pPr>
            <a:r>
              <a:rPr lang="en-IN" sz="2000">
                <a:latin typeface="Times New Roman"/>
                <a:ea typeface="Times New Roman"/>
                <a:cs typeface="Times New Roman"/>
                <a:sym typeface="Times New Roman"/>
              </a:rPr>
              <a:t>If the supine and sitting positions are contraindicated, parents may gently cradle the infant prone across one forearm. These few position options will provide a small repertoire of acceptable handling strategies.</a:t>
            </a:r>
            <a:endParaRPr/>
          </a:p>
          <a:p>
            <a:pPr indent="-342900" lvl="0" marL="342900" rtl="0" algn="just">
              <a:spcBef>
                <a:spcPts val="370"/>
              </a:spcBef>
              <a:spcAft>
                <a:spcPts val="0"/>
              </a:spcAft>
              <a:buClr>
                <a:schemeClr val="dk1"/>
              </a:buClr>
              <a:buSzPct val="100000"/>
              <a:buNone/>
            </a:pPr>
            <a:r>
              <a:t/>
            </a:r>
            <a:endParaRPr sz="2000">
              <a:latin typeface="Times New Roman"/>
              <a:ea typeface="Times New Roman"/>
              <a:cs typeface="Times New Roman"/>
              <a:sym typeface="Times New Roman"/>
            </a:endParaRPr>
          </a:p>
          <a:p>
            <a:pPr indent="-342900" lvl="0" marL="342900" rtl="0" algn="just">
              <a:spcBef>
                <a:spcPts val="370"/>
              </a:spcBef>
              <a:spcAft>
                <a:spcPts val="0"/>
              </a:spcAft>
              <a:buClr>
                <a:schemeClr val="dk1"/>
              </a:buClr>
              <a:buSzPct val="100000"/>
              <a:buChar char="•"/>
            </a:pPr>
            <a:r>
              <a:rPr lang="en-IN" sz="2000">
                <a:latin typeface="Times New Roman"/>
                <a:ea typeface="Times New Roman"/>
                <a:cs typeface="Times New Roman"/>
                <a:sym typeface="Times New Roman"/>
              </a:rPr>
              <a:t>These positions are also safe for the infant, who needs time to recover and who may not respond well to more aggressive movement and handling.</a:t>
            </a:r>
            <a:endParaRPr/>
          </a:p>
          <a:p>
            <a:pPr indent="-225425" lvl="0" marL="342900" rtl="0" algn="just">
              <a:spcBef>
                <a:spcPts val="370"/>
              </a:spcBef>
              <a:spcAft>
                <a:spcPts val="0"/>
              </a:spcAft>
              <a:buClr>
                <a:schemeClr val="dk1"/>
              </a:buClr>
              <a:buSzPct val="100000"/>
              <a:buNone/>
            </a:pPr>
            <a:r>
              <a:t/>
            </a:r>
            <a:endParaRPr sz="2000">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Times New Roman"/>
              <a:buNone/>
            </a:pPr>
            <a:r>
              <a:rPr lang="en-IN" sz="4000">
                <a:latin typeface="Times New Roman"/>
                <a:ea typeface="Times New Roman"/>
                <a:cs typeface="Times New Roman"/>
                <a:sym typeface="Times New Roman"/>
              </a:rPr>
              <a:t>Sensory Assessment</a:t>
            </a:r>
            <a:endParaRPr sz="4000">
              <a:latin typeface="Times New Roman"/>
              <a:ea typeface="Times New Roman"/>
              <a:cs typeface="Times New Roman"/>
              <a:sym typeface="Times New Roman"/>
            </a:endParaRPr>
          </a:p>
        </p:txBody>
      </p:sp>
      <p:sp>
        <p:nvSpPr>
          <p:cNvPr id="197" name="Google Shape;197;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By mapping this sensory information, along with the results of muscle testing, the level of the spinal lesion can be more accurately established.</a:t>
            </a:r>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This assessment will also identify the areas of intact sensation on the baby’s trunk and legs, so stimulation at those spots will make the baby move.</a:t>
            </a:r>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Strokes at the plantar surface of the foot, make the child react. This technique is successful only when the infant has intact sensation at the sacral nerve roots.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Infants with spina bifida have a higher level of sensory deficit and need to be stimulated on the thigh or somewhere on the trunk.</a:t>
            </a:r>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Using a gentle touch, caress, or tickle, a family member can map out areas of responsiveness.</a:t>
            </a:r>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Insensitive areas of the lower extremities will require protection because the child will be unaware of injury to these areas of denervation. For example, families must always test the temperature of bath water prior to immersing the child.</a:t>
            </a:r>
            <a:endParaRPr>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Times New Roman"/>
              <a:buNone/>
            </a:pPr>
            <a:r>
              <a:rPr lang="en-IN">
                <a:latin typeface="Times New Roman"/>
                <a:ea typeface="Times New Roman"/>
                <a:cs typeface="Times New Roman"/>
                <a:sym typeface="Times New Roman"/>
              </a:rPr>
              <a:t>Introduction</a:t>
            </a:r>
            <a:endParaRPr>
              <a:latin typeface="Times New Roman"/>
              <a:ea typeface="Times New Roman"/>
              <a:cs typeface="Times New Roman"/>
              <a:sym typeface="Times New Roman"/>
            </a:endParaRPr>
          </a:p>
        </p:txBody>
      </p:sp>
      <p:sp>
        <p:nvSpPr>
          <p:cNvPr id="91" name="Google Shape;91;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800"/>
              <a:buChar char="•"/>
            </a:pPr>
            <a:r>
              <a:rPr lang="en-IN" sz="2800">
                <a:latin typeface="Times New Roman"/>
                <a:ea typeface="Times New Roman"/>
                <a:cs typeface="Times New Roman"/>
                <a:sym typeface="Times New Roman"/>
              </a:rPr>
              <a:t>Spina bifida is one type of neural tube birth defect causing neuromuscular dysfunction.</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The occurrence of spina bifida approached 1 in every 1000 pregnancies, making it the second most common birth defect after Down syndrome.</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The increased availability of maternal vitamin supplements, more accurate prenatal testing, and pregnancy termination options have greatly reduced the incidence of babies born with this diagnosis</a:t>
            </a:r>
            <a:endParaRPr sz="28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Times New Roman"/>
              <a:buNone/>
            </a:pPr>
            <a:r>
              <a:rPr lang="en-IN" sz="4000">
                <a:latin typeface="Times New Roman"/>
                <a:ea typeface="Times New Roman"/>
                <a:cs typeface="Times New Roman"/>
                <a:sym typeface="Times New Roman"/>
              </a:rPr>
              <a:t>Developmental Issues</a:t>
            </a:r>
            <a:endParaRPr sz="4000">
              <a:latin typeface="Times New Roman"/>
              <a:ea typeface="Times New Roman"/>
              <a:cs typeface="Times New Roman"/>
              <a:sym typeface="Times New Roman"/>
            </a:endParaRPr>
          </a:p>
        </p:txBody>
      </p:sp>
      <p:sp>
        <p:nvSpPr>
          <p:cNvPr id="203" name="Google Shape;203;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lang="en-IN" sz="2400">
                <a:latin typeface="Times New Roman"/>
                <a:ea typeface="Times New Roman"/>
                <a:cs typeface="Times New Roman"/>
                <a:sym typeface="Times New Roman"/>
              </a:rPr>
              <a:t>It is apparent that a significant number of children with spina bifida exhibit CNS deficits, and for some, the effect of these deficits can be more detrimental to the child’s function than their lower extremity paralysis.</a:t>
            </a:r>
            <a:endParaRPr/>
          </a:p>
          <a:p>
            <a:pPr indent="-342900" lvl="0" marL="342900" rtl="0" algn="l">
              <a:spcBef>
                <a:spcPts val="480"/>
              </a:spcBef>
              <a:spcAft>
                <a:spcPts val="0"/>
              </a:spcAft>
              <a:buClr>
                <a:schemeClr val="dk1"/>
              </a:buClr>
              <a:buSzPts val="2400"/>
              <a:buNone/>
            </a:pPr>
            <a:r>
              <a:t/>
            </a:r>
            <a:endParaRPr sz="2400">
              <a:latin typeface="Times New Roman"/>
              <a:ea typeface="Times New Roman"/>
              <a:cs typeface="Times New Roman"/>
              <a:sym typeface="Times New Roman"/>
            </a:endParaRPr>
          </a:p>
          <a:p>
            <a:pPr indent="-342900" lvl="0" marL="342900" rtl="0" algn="l">
              <a:spcBef>
                <a:spcPts val="480"/>
              </a:spcBef>
              <a:spcAft>
                <a:spcPts val="0"/>
              </a:spcAft>
              <a:buClr>
                <a:schemeClr val="dk1"/>
              </a:buClr>
              <a:buSzPts val="2400"/>
              <a:buChar char="•"/>
            </a:pPr>
            <a:r>
              <a:rPr lang="en-IN" sz="2400">
                <a:latin typeface="Times New Roman"/>
                <a:ea typeface="Times New Roman"/>
                <a:cs typeface="Times New Roman"/>
                <a:sym typeface="Times New Roman"/>
              </a:rPr>
              <a:t>The CNS deficits can have a major impact on the child’s acquisition of gross motor, fine motor, perceptual motor, and cognitive skills.</a:t>
            </a:r>
            <a:endParaRPr sz="2400">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Times New Roman"/>
              <a:buNone/>
            </a:pPr>
            <a:r>
              <a:rPr lang="en-IN" sz="3200">
                <a:latin typeface="Times New Roman"/>
                <a:ea typeface="Times New Roman"/>
                <a:cs typeface="Times New Roman"/>
                <a:sym typeface="Times New Roman"/>
              </a:rPr>
              <a:t>Goals of Neurosurgical Care for Patients</a:t>
            </a:r>
            <a:br>
              <a:rPr lang="en-IN" sz="3200">
                <a:latin typeface="Times New Roman"/>
                <a:ea typeface="Times New Roman"/>
                <a:cs typeface="Times New Roman"/>
                <a:sym typeface="Times New Roman"/>
              </a:rPr>
            </a:br>
            <a:r>
              <a:rPr lang="en-IN" sz="3200">
                <a:latin typeface="Times New Roman"/>
                <a:ea typeface="Times New Roman"/>
                <a:cs typeface="Times New Roman"/>
                <a:sym typeface="Times New Roman"/>
              </a:rPr>
              <a:t>with Spina Bifida</a:t>
            </a:r>
            <a:endParaRPr sz="3200">
              <a:latin typeface="Times New Roman"/>
              <a:ea typeface="Times New Roman"/>
              <a:cs typeface="Times New Roman"/>
              <a:sym typeface="Times New Roman"/>
            </a:endParaRPr>
          </a:p>
        </p:txBody>
      </p:sp>
      <p:sp>
        <p:nvSpPr>
          <p:cNvPr id="209" name="Google Shape;209;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400"/>
              <a:buChar char="•"/>
            </a:pPr>
            <a:r>
              <a:rPr lang="en-IN" sz="2400">
                <a:latin typeface="Times New Roman"/>
                <a:ea typeface="Times New Roman"/>
                <a:cs typeface="Times New Roman"/>
                <a:sym typeface="Times New Roman"/>
              </a:rPr>
              <a:t>Coordinate early care prior to back closure.</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Assess location and size of the back defect.</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Perform closure of the back defect.</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Assess extent of lower extremity paralysis.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Assess and treat hydrocephalus.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Monitor function of ventricular shunt.</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Monitor patient for acute and chronic CNS abnormalities.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Monitor the patient for CNS deterioration, tethered cord, and hydromyelia..</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Provide support/collaboration to clinical team.</a:t>
            </a:r>
            <a:endParaRPr sz="2400">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800"/>
              <a:buFont typeface="Times New Roman"/>
              <a:buNone/>
            </a:pPr>
            <a:r>
              <a:rPr lang="en-IN" sz="2800">
                <a:latin typeface="Times New Roman"/>
                <a:ea typeface="Times New Roman"/>
                <a:cs typeface="Times New Roman"/>
                <a:sym typeface="Times New Roman"/>
              </a:rPr>
              <a:t>Goals of Orthopedic Care for Patients with</a:t>
            </a:r>
            <a:br>
              <a:rPr lang="en-IN" sz="2800">
                <a:latin typeface="Times New Roman"/>
                <a:ea typeface="Times New Roman"/>
                <a:cs typeface="Times New Roman"/>
                <a:sym typeface="Times New Roman"/>
              </a:rPr>
            </a:br>
            <a:r>
              <a:rPr lang="en-IN" sz="2800">
                <a:latin typeface="Times New Roman"/>
                <a:ea typeface="Times New Roman"/>
                <a:cs typeface="Times New Roman"/>
                <a:sym typeface="Times New Roman"/>
              </a:rPr>
              <a:t>Spina Bifida</a:t>
            </a:r>
            <a:endParaRPr sz="2800">
              <a:latin typeface="Times New Roman"/>
              <a:ea typeface="Times New Roman"/>
              <a:cs typeface="Times New Roman"/>
              <a:sym typeface="Times New Roman"/>
            </a:endParaRPr>
          </a:p>
        </p:txBody>
      </p:sp>
      <p:sp>
        <p:nvSpPr>
          <p:cNvPr id="215" name="Google Shape;215;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400"/>
              <a:buChar char="•"/>
            </a:pPr>
            <a:r>
              <a:rPr lang="en-IN" sz="2400">
                <a:latin typeface="Times New Roman"/>
                <a:ea typeface="Times New Roman"/>
                <a:cs typeface="Times New Roman"/>
                <a:sym typeface="Times New Roman"/>
              </a:rPr>
              <a:t>Provide pertinent information to family: current and projected issues.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Prevent fixed joint contractures.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Correct musculoskeletal deformities.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Prevent skin breakdown from structural malalignment.</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Provide resources to achieve best mobility.</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Monitor for scoliosis.</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Monitor the patient for CNS deterioration, tethered cord ..</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Provide support/collaboration to clinical team.</a:t>
            </a:r>
            <a:endParaRPr sz="2400">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Times New Roman"/>
              <a:buNone/>
            </a:pPr>
            <a:r>
              <a:rPr lang="en-IN" sz="4000">
                <a:latin typeface="Times New Roman"/>
                <a:ea typeface="Times New Roman"/>
                <a:cs typeface="Times New Roman"/>
                <a:sym typeface="Times New Roman"/>
              </a:rPr>
              <a:t>Handling strategies for parents</a:t>
            </a:r>
            <a:endParaRPr sz="4000">
              <a:latin typeface="Times New Roman"/>
              <a:ea typeface="Times New Roman"/>
              <a:cs typeface="Times New Roman"/>
              <a:sym typeface="Times New Roman"/>
            </a:endParaRPr>
          </a:p>
        </p:txBody>
      </p:sp>
      <p:sp>
        <p:nvSpPr>
          <p:cNvPr id="221" name="Google Shape;221;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400"/>
              <a:buChar char="•"/>
            </a:pPr>
            <a:r>
              <a:rPr lang="en-IN" sz="2400">
                <a:latin typeface="Times New Roman"/>
                <a:ea typeface="Times New Roman"/>
                <a:cs typeface="Times New Roman"/>
                <a:sym typeface="Times New Roman"/>
              </a:rPr>
              <a:t>The developmental delays that may be seen in some children, especially the possible difficulty in developing control of the head and upper body. Parents should not permit the baby to be held or positioned with the head at severe angles. </a:t>
            </a:r>
            <a:endParaRPr/>
          </a:p>
          <a:p>
            <a:pPr indent="-342900" lvl="0" marL="342900" rtl="0" algn="just">
              <a:spcBef>
                <a:spcPts val="480"/>
              </a:spcBef>
              <a:spcAft>
                <a:spcPts val="0"/>
              </a:spcAft>
              <a:buClr>
                <a:schemeClr val="dk1"/>
              </a:buClr>
              <a:buSzPts val="2400"/>
              <a:buNone/>
            </a:pPr>
            <a:r>
              <a:t/>
            </a:r>
            <a:endParaRPr sz="2400">
              <a:latin typeface="Times New Roman"/>
              <a:ea typeface="Times New Roman"/>
              <a:cs typeface="Times New Roman"/>
              <a:sym typeface="Times New Roman"/>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The presence of hypotonus will influence the acquisition of antigravity head control in all directions, and we must alert caregivers to avoid allowing the overstretching of neck muscles and other soft tissue structures</a:t>
            </a:r>
            <a:endParaRPr sz="2400">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800"/>
              <a:buFont typeface="Times New Roman"/>
              <a:buNone/>
            </a:pPr>
            <a:r>
              <a:rPr lang="en-IN" sz="2800">
                <a:latin typeface="Times New Roman"/>
                <a:ea typeface="Times New Roman"/>
                <a:cs typeface="Times New Roman"/>
                <a:sym typeface="Times New Roman"/>
              </a:rPr>
              <a:t>Goals of Physical Therapy for Patients with</a:t>
            </a:r>
            <a:br>
              <a:rPr lang="en-IN" sz="2800">
                <a:latin typeface="Times New Roman"/>
                <a:ea typeface="Times New Roman"/>
                <a:cs typeface="Times New Roman"/>
                <a:sym typeface="Times New Roman"/>
              </a:rPr>
            </a:br>
            <a:r>
              <a:rPr lang="en-IN" sz="2800">
                <a:latin typeface="Times New Roman"/>
                <a:ea typeface="Times New Roman"/>
                <a:cs typeface="Times New Roman"/>
                <a:sym typeface="Times New Roman"/>
              </a:rPr>
              <a:t>Spina Bifida</a:t>
            </a:r>
            <a:endParaRPr sz="2800">
              <a:latin typeface="Times New Roman"/>
              <a:ea typeface="Times New Roman"/>
              <a:cs typeface="Times New Roman"/>
              <a:sym typeface="Times New Roman"/>
            </a:endParaRPr>
          </a:p>
        </p:txBody>
      </p:sp>
      <p:sp>
        <p:nvSpPr>
          <p:cNvPr id="227" name="Google Shape;227;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Establish preliminary motor level by manual muscle test.</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Provide medical team with accurate information regarding lower limb movement.</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Perform periodic manual muscle testing for comparison purposes.</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Provide instruction to family for a long-term home program to prevent lower extremity deformity.</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Provide home program instruction to facilitate motor development as close to chronologic age as is possible.</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Assist in determining appropriate orthosis.</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Facilitate mobility program for ambulation and wheelchair use, where indicated.</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Provide information regarding the patient’s neurologic function.</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Monitor the patient for CNS deterioration, tethered cord, and hydromyelia.</a:t>
            </a:r>
            <a:endParaRPr/>
          </a:p>
          <a:p>
            <a:pPr indent="-342900" lvl="0" marL="342900" rtl="0" algn="just">
              <a:spcBef>
                <a:spcPts val="400"/>
              </a:spcBef>
              <a:spcAft>
                <a:spcPts val="0"/>
              </a:spcAft>
              <a:buClr>
                <a:schemeClr val="dk1"/>
              </a:buClr>
              <a:buSzPct val="100000"/>
              <a:buChar char="•"/>
            </a:pPr>
            <a:r>
              <a:rPr lang="en-IN">
                <a:latin typeface="Times New Roman"/>
                <a:ea typeface="Times New Roman"/>
                <a:cs typeface="Times New Roman"/>
                <a:sym typeface="Times New Roman"/>
              </a:rPr>
              <a:t>Provide support/collaboration to clinical team.</a:t>
            </a:r>
            <a:endParaRPr>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5"/>
          <p:cNvSpPr txBox="1"/>
          <p:nvPr>
            <p:ph type="title"/>
          </p:nvPr>
        </p:nvSpPr>
        <p:spPr>
          <a:xfrm>
            <a:off x="457200" y="3373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600"/>
              <a:buFont typeface="Times New Roman"/>
              <a:buNone/>
            </a:pPr>
            <a:r>
              <a:rPr lang="en-IN" sz="3600">
                <a:latin typeface="Times New Roman"/>
                <a:ea typeface="Times New Roman"/>
                <a:cs typeface="Times New Roman"/>
                <a:sym typeface="Times New Roman"/>
              </a:rPr>
              <a:t>Signs and Symptoms of Shunt Malfunction</a:t>
            </a:r>
            <a:endParaRPr sz="3600">
              <a:latin typeface="Times New Roman"/>
              <a:ea typeface="Times New Roman"/>
              <a:cs typeface="Times New Roman"/>
              <a:sym typeface="Times New Roman"/>
            </a:endParaRPr>
          </a:p>
        </p:txBody>
      </p:sp>
      <p:sp>
        <p:nvSpPr>
          <p:cNvPr id="233" name="Google Shape;233;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just">
              <a:spcBef>
                <a:spcPts val="0"/>
              </a:spcBef>
              <a:spcAft>
                <a:spcPts val="0"/>
              </a:spcAft>
              <a:buClr>
                <a:schemeClr val="dk1"/>
              </a:buClr>
              <a:buSzPct val="100000"/>
              <a:buChar char="•"/>
            </a:pPr>
            <a:r>
              <a:rPr i="1" lang="en-IN" u="sng">
                <a:latin typeface="Times New Roman"/>
                <a:ea typeface="Times New Roman"/>
                <a:cs typeface="Times New Roman"/>
                <a:sym typeface="Times New Roman"/>
              </a:rPr>
              <a:t>Infants:</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Bulging fontanelle</a:t>
            </a:r>
            <a:endParaRPr>
              <a:latin typeface="Times New Roman"/>
              <a:ea typeface="Times New Roman"/>
              <a:cs typeface="Times New Roman"/>
              <a:sym typeface="Times New Roman"/>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Vomiting</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Change in appetite</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“Sunset” sign of eyes</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Edema, redness along shunt tract</a:t>
            </a:r>
            <a:endParaRPr/>
          </a:p>
          <a:p>
            <a:pPr indent="-342900" lvl="0" marL="342900" rtl="0" algn="just">
              <a:spcBef>
                <a:spcPts val="496"/>
              </a:spcBef>
              <a:spcAft>
                <a:spcPts val="0"/>
              </a:spcAft>
              <a:buClr>
                <a:schemeClr val="dk1"/>
              </a:buClr>
              <a:buSzPct val="100000"/>
              <a:buChar char="•"/>
            </a:pPr>
            <a:r>
              <a:rPr i="1" lang="en-IN" u="sng">
                <a:latin typeface="Times New Roman"/>
                <a:ea typeface="Times New Roman"/>
                <a:cs typeface="Times New Roman"/>
                <a:sym typeface="Times New Roman"/>
              </a:rPr>
              <a:t>Toddlers:</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Vomiting</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Irritability</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Headaches</a:t>
            </a:r>
            <a:endParaRPr/>
          </a:p>
          <a:p>
            <a:pPr indent="-342900" lvl="0" marL="342900" rtl="0" algn="just">
              <a:spcBef>
                <a:spcPts val="496"/>
              </a:spcBef>
              <a:spcAft>
                <a:spcPts val="0"/>
              </a:spcAft>
              <a:buClr>
                <a:schemeClr val="dk1"/>
              </a:buClr>
              <a:buSzPct val="100000"/>
              <a:buNone/>
            </a:pPr>
            <a:r>
              <a:rPr lang="en-IN">
                <a:latin typeface="Times New Roman"/>
                <a:ea typeface="Times New Roman"/>
                <a:cs typeface="Times New Roman"/>
                <a:sym typeface="Times New Roman"/>
              </a:rPr>
              <a:t>	Edema, redness along shunt tract</a:t>
            </a:r>
            <a:endParaRPr>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39" name="Google Shape;239;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just">
              <a:spcBef>
                <a:spcPts val="0"/>
              </a:spcBef>
              <a:spcAft>
                <a:spcPts val="0"/>
              </a:spcAft>
              <a:buClr>
                <a:schemeClr val="dk1"/>
              </a:buClr>
              <a:buSzPct val="100000"/>
              <a:buNone/>
            </a:pPr>
            <a:r>
              <a:rPr b="1" i="1" lang="en-IN" u="sng">
                <a:latin typeface="Times New Roman"/>
                <a:ea typeface="Times New Roman"/>
                <a:cs typeface="Times New Roman"/>
                <a:sym typeface="Times New Roman"/>
              </a:rPr>
              <a:t>School-aged Children:</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Headaches</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Lethargy</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Irritability</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Edema, redness along shunt tract</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Handwriting changes</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High-pitched cry</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Seizures</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Rapid growth of head circumference</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Thinning of skin over scalp</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Nystagmus</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Eye squint</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Vomiting</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Decreased school performance</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Personality changes</a:t>
            </a:r>
            <a:endParaRPr/>
          </a:p>
          <a:p>
            <a:pPr indent="-342900" lvl="0" marL="342900" rtl="0" algn="just">
              <a:spcBef>
                <a:spcPts val="352"/>
              </a:spcBef>
              <a:spcAft>
                <a:spcPts val="0"/>
              </a:spcAft>
              <a:buClr>
                <a:schemeClr val="dk1"/>
              </a:buClr>
              <a:buSzPct val="100000"/>
              <a:buFont typeface="Noto Sans Symbols"/>
              <a:buChar char="✔"/>
            </a:pPr>
            <a:r>
              <a:rPr lang="en-IN">
                <a:latin typeface="Times New Roman"/>
                <a:ea typeface="Times New Roman"/>
                <a:cs typeface="Times New Roman"/>
                <a:sym typeface="Times New Roman"/>
              </a:rPr>
              <a:t>Memory change</a:t>
            </a:r>
            <a:endParaRPr>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97" name="Google Shape;9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800"/>
              <a:buChar char="•"/>
            </a:pPr>
            <a:r>
              <a:rPr lang="en-IN" sz="2800">
                <a:latin typeface="Times New Roman"/>
                <a:ea typeface="Times New Roman"/>
                <a:cs typeface="Times New Roman"/>
                <a:sym typeface="Times New Roman"/>
              </a:rPr>
              <a:t>Many factors may contribute to a baby being born with spina bifida.</a:t>
            </a:r>
            <a:endParaRPr/>
          </a:p>
          <a:p>
            <a:pPr indent="-342900" lvl="0" marL="342900" rtl="0" algn="just">
              <a:spcBef>
                <a:spcPts val="560"/>
              </a:spcBef>
              <a:spcAft>
                <a:spcPts val="0"/>
              </a:spcAft>
              <a:buClr>
                <a:schemeClr val="dk1"/>
              </a:buClr>
              <a:buSzPts val="2800"/>
              <a:buChar char="•"/>
            </a:pPr>
            <a:r>
              <a:rPr lang="en-IN" sz="2800">
                <a:latin typeface="Times New Roman"/>
                <a:ea typeface="Times New Roman"/>
                <a:cs typeface="Times New Roman"/>
                <a:sym typeface="Times New Roman"/>
              </a:rPr>
              <a:t> The presence of a genetic predisposition may be enhanced by numerous environmental influences. Low levels of maternal folic acid prior to conception have been implicated in several studies.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Times New Roman"/>
              <a:buNone/>
            </a:pPr>
            <a:r>
              <a:rPr lang="en-IN">
                <a:latin typeface="Times New Roman"/>
                <a:ea typeface="Times New Roman"/>
                <a:cs typeface="Times New Roman"/>
                <a:sym typeface="Times New Roman"/>
              </a:rPr>
              <a:t>Definitions</a:t>
            </a:r>
            <a:endParaRPr>
              <a:latin typeface="Times New Roman"/>
              <a:ea typeface="Times New Roman"/>
              <a:cs typeface="Times New Roman"/>
              <a:sym typeface="Times New Roman"/>
            </a:endParaRPr>
          </a:p>
        </p:txBody>
      </p:sp>
      <p:sp>
        <p:nvSpPr>
          <p:cNvPr id="103" name="Google Shape;10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The terms myelomeningocele, meningomyelocele, spina bifida, spina bifida aperta, spina bifida cystica, spinal dysraphism, and myelodysplasia are all synonymous.</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Spina bifida is a spinal defect usually diagnosed at birth by the presence of an external sac on the infant’s back .</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The sac contains meninges and spinal cord tissue protruding through a dorsal defect in the vertebrae.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This defect may occur at any point along the spine, but is most commonly located in the lumbar region. </a:t>
            </a:r>
            <a:endParaRPr>
              <a:latin typeface="Times New Roman"/>
              <a:ea typeface="Times New Roman"/>
              <a:cs typeface="Times New Roman"/>
              <a:sym typeface="Times New Roman"/>
            </a:endParaRPr>
          </a:p>
          <a:p>
            <a:pPr indent="-23114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23114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The sac may be covered by a transparent membrane with neural tissue attached to its inner surface, or the sac may be open with the neural tissue exposed. The lateral borders of the sac have bony protrusions formed by the unfused neural arches of the vertebrae. The defect may be large, with many vertebrae involved, or it may be small, involving only one or two segments. The size of the lesion is not by itself predictive of the child’s functional deficit.</a:t>
            </a:r>
            <a:endParaRPr/>
          </a:p>
        </p:txBody>
      </p:sp>
      <p:sp>
        <p:nvSpPr>
          <p:cNvPr id="104" name="Google Shape;104;p4"/>
          <p:cNvSpPr/>
          <p:nvPr/>
        </p:nvSpPr>
        <p:spPr>
          <a:xfrm>
            <a:off x="4643438" y="2857496"/>
            <a:ext cx="214314" cy="500066"/>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4"/>
          <p:cNvSpPr/>
          <p:nvPr/>
        </p:nvSpPr>
        <p:spPr>
          <a:xfrm>
            <a:off x="4643438" y="3571876"/>
            <a:ext cx="214314" cy="500066"/>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11" name="Google Shape;111;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1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Several other congenital spinal defects are </a:t>
            </a:r>
            <a:r>
              <a:rPr i="1" lang="en-IN">
                <a:latin typeface="Times New Roman"/>
                <a:ea typeface="Times New Roman"/>
                <a:cs typeface="Times New Roman"/>
                <a:sym typeface="Times New Roman"/>
              </a:rPr>
              <a:t>Spina bifida occulta, myelocele, and lipomeningocele </a:t>
            </a:r>
            <a:r>
              <a:rPr lang="en-IN">
                <a:latin typeface="Times New Roman"/>
                <a:ea typeface="Times New Roman"/>
                <a:cs typeface="Times New Roman"/>
                <a:sym typeface="Times New Roman"/>
              </a:rPr>
              <a:t>are less severe anomalies associated with spina bifida.</a:t>
            </a:r>
            <a:endParaRPr/>
          </a:p>
          <a:p>
            <a:pPr indent="-342900" lvl="0" marL="342900" rtl="0" algn="just">
              <a:spcBef>
                <a:spcPts val="544"/>
              </a:spcBef>
              <a:spcAft>
                <a:spcPts val="0"/>
              </a:spcAft>
              <a:buClr>
                <a:schemeClr val="dk1"/>
              </a:buClr>
              <a:buSzPct val="100000"/>
              <a:buChar char="•"/>
            </a:pPr>
            <a:r>
              <a:rPr i="1" lang="en-IN">
                <a:latin typeface="Times New Roman"/>
                <a:ea typeface="Times New Roman"/>
                <a:cs typeface="Times New Roman"/>
                <a:sym typeface="Times New Roman"/>
              </a:rPr>
              <a:t>Spina bifida occulta is a condition involving nonfusion of the </a:t>
            </a:r>
            <a:r>
              <a:rPr lang="en-IN">
                <a:latin typeface="Times New Roman"/>
                <a:ea typeface="Times New Roman"/>
                <a:cs typeface="Times New Roman"/>
                <a:sym typeface="Times New Roman"/>
              </a:rPr>
              <a:t>halves of the vertebral arches, but without disturbance of the underlying neural tissue.</a:t>
            </a:r>
            <a:endParaRPr/>
          </a:p>
          <a:p>
            <a:pPr indent="-342900" lvl="0" marL="342900" rtl="0" algn="just">
              <a:spcBef>
                <a:spcPts val="544"/>
              </a:spcBef>
              <a:spcAft>
                <a:spcPts val="0"/>
              </a:spcAft>
              <a:buClr>
                <a:schemeClr val="dk1"/>
              </a:buClr>
              <a:buSzPct val="100000"/>
              <a:buChar char="•"/>
            </a:pPr>
            <a:r>
              <a:rPr lang="en-IN">
                <a:latin typeface="Times New Roman"/>
                <a:ea typeface="Times New Roman"/>
                <a:cs typeface="Times New Roman"/>
                <a:sym typeface="Times New Roman"/>
              </a:rPr>
              <a:t> This lesion is most commonly located in the lumbar or sacral spine and is often an incidental finding when imaging is done for unrelated reasons.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17" name="Google Shape;117;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000"/>
              <a:buChar char="•"/>
            </a:pPr>
            <a:r>
              <a:rPr lang="en-IN" sz="2000">
                <a:latin typeface="Times New Roman"/>
                <a:ea typeface="Times New Roman"/>
                <a:cs typeface="Times New Roman"/>
                <a:sym typeface="Times New Roman"/>
              </a:rPr>
              <a:t>Spina bifida occulta may be distinguished externally by a midline tuft of hair, with or without an area of pigmentation on the overlying skin. Between 21% and 26% of parents who have children with spina bifida cystica have been found to have an occulta defect. Otherwise, spina bifida occulta has only a 4.5% to 8% incidence in the general population.</a:t>
            </a:r>
            <a:endParaRPr/>
          </a:p>
          <a:p>
            <a:pPr indent="-342900" lvl="0" marL="342900" rtl="0" algn="just">
              <a:spcBef>
                <a:spcPts val="400"/>
              </a:spcBef>
              <a:spcAft>
                <a:spcPts val="0"/>
              </a:spcAft>
              <a:buClr>
                <a:schemeClr val="dk1"/>
              </a:buClr>
              <a:buSzPts val="2000"/>
              <a:buNone/>
            </a:pPr>
            <a:r>
              <a:t/>
            </a:r>
            <a:endParaRPr sz="2000">
              <a:latin typeface="Times New Roman"/>
              <a:ea typeface="Times New Roman"/>
              <a:cs typeface="Times New Roman"/>
              <a:sym typeface="Times New Roman"/>
            </a:endParaRPr>
          </a:p>
          <a:p>
            <a:pPr indent="-342900" lvl="0" marL="342900" rtl="0" algn="just">
              <a:spcBef>
                <a:spcPts val="400"/>
              </a:spcBef>
              <a:spcAft>
                <a:spcPts val="0"/>
              </a:spcAft>
              <a:buClr>
                <a:schemeClr val="dk1"/>
              </a:buClr>
              <a:buSzPts val="2000"/>
              <a:buChar char="•"/>
            </a:pPr>
            <a:r>
              <a:rPr lang="en-IN" sz="2000">
                <a:latin typeface="Times New Roman"/>
                <a:ea typeface="Times New Roman"/>
                <a:cs typeface="Times New Roman"/>
                <a:sym typeface="Times New Roman"/>
              </a:rPr>
              <a:t>Neurologic and muscular dysfunction were previously thought to be absent in individuals with spina bifida occulta. However, a high rate of tethered cord, its associated neurologic problems, and especially urinary tract disorders in these individuals have been found.</a:t>
            </a:r>
            <a:endParaRPr/>
          </a:p>
          <a:p>
            <a:pPr indent="-215900" lvl="0" marL="342900" rtl="0" algn="l">
              <a:spcBef>
                <a:spcPts val="400"/>
              </a:spcBef>
              <a:spcAft>
                <a:spcPts val="0"/>
              </a:spcAft>
              <a:buClr>
                <a:schemeClr val="dk1"/>
              </a:buClr>
              <a:buSzPts val="2000"/>
              <a:buNone/>
            </a:pPr>
            <a:r>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23" name="Google Shape;123;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A </a:t>
            </a:r>
            <a:r>
              <a:rPr i="1" lang="en-IN">
                <a:latin typeface="Times New Roman"/>
                <a:ea typeface="Times New Roman"/>
                <a:cs typeface="Times New Roman"/>
                <a:sym typeface="Times New Roman"/>
              </a:rPr>
              <a:t>myelocele is a protruding sac containing meninges and </a:t>
            </a:r>
            <a:r>
              <a:rPr lang="en-IN">
                <a:latin typeface="Times New Roman"/>
                <a:ea typeface="Times New Roman"/>
                <a:cs typeface="Times New Roman"/>
                <a:sym typeface="Times New Roman"/>
              </a:rPr>
              <a:t>cerebrospinal fluid (CSF), but the spinal cord and nerve roots remain intact and in their normal positions. There are typically no motor or sensory deficits, hydrocephalus, or other central nervous system (CNS) problems associated with a myelocele.</a:t>
            </a:r>
            <a:endParaRPr/>
          </a:p>
          <a:p>
            <a:pPr indent="-342900" lvl="0" marL="342900" rtl="0" algn="just">
              <a:spcBef>
                <a:spcPts val="448"/>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448"/>
              </a:spcBef>
              <a:spcAft>
                <a:spcPts val="0"/>
              </a:spcAft>
              <a:buClr>
                <a:schemeClr val="dk1"/>
              </a:buClr>
              <a:buSzPct val="100000"/>
              <a:buChar char="•"/>
            </a:pPr>
            <a:r>
              <a:rPr i="1" lang="en-IN">
                <a:latin typeface="Times New Roman"/>
                <a:ea typeface="Times New Roman"/>
                <a:cs typeface="Times New Roman"/>
                <a:sym typeface="Times New Roman"/>
              </a:rPr>
              <a:t>Lipomeningocele is a superficial fatty mass in the low lumbar </a:t>
            </a:r>
            <a:r>
              <a:rPr lang="en-IN">
                <a:latin typeface="Times New Roman"/>
                <a:ea typeface="Times New Roman"/>
                <a:cs typeface="Times New Roman"/>
                <a:sym typeface="Times New Roman"/>
              </a:rPr>
              <a:t>or sacral region of the spinal cord. Significant neurologic deficits and hydrocephalus are not expected in patients with a lipomeningocele. However, a high incidence of bowel and bladder dysfunction resulting from a tethered spinal cord has been noted in this population as well as subtle changes in distal leg and foot function, which is usually seen later in childhood or early adolescence, especially after a growth spurt.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IN"/>
              <a:t>Embryology</a:t>
            </a:r>
            <a:endParaRPr/>
          </a:p>
        </p:txBody>
      </p:sp>
      <p:sp>
        <p:nvSpPr>
          <p:cNvPr id="129" name="Google Shape;129;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342900" lvl="0" marL="342900" rtl="0" algn="just">
              <a:spcBef>
                <a:spcPts val="0"/>
              </a:spcBef>
              <a:spcAft>
                <a:spcPts val="0"/>
              </a:spcAft>
              <a:buClr>
                <a:schemeClr val="dk1"/>
              </a:buClr>
              <a:buSzPct val="100000"/>
              <a:buChar char="•"/>
            </a:pPr>
            <a:r>
              <a:rPr lang="en-IN">
                <a:latin typeface="Times New Roman"/>
                <a:ea typeface="Times New Roman"/>
                <a:cs typeface="Times New Roman"/>
                <a:sym typeface="Times New Roman"/>
              </a:rPr>
              <a:t>Spina bifida cystica, one of several neural tube defects, occurs early in the embryologic development of the CNS.</a:t>
            </a:r>
            <a:endParaRPr/>
          </a:p>
          <a:p>
            <a:pPr indent="-23114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 Cells of the neural plate, which forms by day 18 of gestation, differentiate to create the neural tube and neural crest.</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The neural crest becomes the peripheral nervous system, including the cranial nerves, spinal nerves, autonomic nerves, and ganglia.</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The neural tube, which becomes the CNS, the brain, and the spinal cord, is open at both the cranial and caudal ends.</a:t>
            </a:r>
            <a:endParaRPr/>
          </a:p>
          <a:p>
            <a:pPr indent="-23114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 Over a period of 2 to 4 days, the cranial end begins to close and this process is completed on approximately the 24th day of gestation.14 Failure to close results in anencephaly, a fatal condition.</a:t>
            </a:r>
            <a:endParaRPr/>
          </a:p>
          <a:p>
            <a:pPr indent="-342900" lvl="0" marL="342900" rtl="0" algn="just">
              <a:spcBef>
                <a:spcPts val="352"/>
              </a:spcBef>
              <a:spcAft>
                <a:spcPts val="0"/>
              </a:spcAft>
              <a:buClr>
                <a:schemeClr val="dk1"/>
              </a:buClr>
              <a:buSzPct val="100000"/>
              <a:buChar char="•"/>
            </a:pPr>
            <a:r>
              <a:rPr lang="en-IN">
                <a:latin typeface="Times New Roman"/>
                <a:ea typeface="Times New Roman"/>
                <a:cs typeface="Times New Roman"/>
                <a:sym typeface="Times New Roman"/>
              </a:rPr>
              <a:t>The caudal end of the neural tube closes on approximately day 26 of gestation. Failure of the neural tube to close at any point along the caudal border initiates the defect of spina bifida cystica or myelomeningocele.</a:t>
            </a:r>
            <a:endParaRPr>
              <a:latin typeface="Times New Roman"/>
              <a:ea typeface="Times New Roman"/>
              <a:cs typeface="Times New Roman"/>
              <a:sym typeface="Times New Roman"/>
            </a:endParaRPr>
          </a:p>
          <a:p>
            <a:pPr indent="-231140" lvl="0" marL="342900" rtl="0" algn="just">
              <a:spcBef>
                <a:spcPts val="352"/>
              </a:spcBef>
              <a:spcAft>
                <a:spcPts val="0"/>
              </a:spcAft>
              <a:buClr>
                <a:schemeClr val="dk1"/>
              </a:buClr>
              <a:buSzPct val="100000"/>
              <a:buNone/>
            </a:pPr>
            <a:r>
              <a:t/>
            </a:r>
            <a:endParaRPr>
              <a:latin typeface="Times New Roman"/>
              <a:ea typeface="Times New Roman"/>
              <a:cs typeface="Times New Roman"/>
              <a:sym typeface="Times New Roman"/>
            </a:endParaRPr>
          </a:p>
        </p:txBody>
      </p:sp>
      <p:sp>
        <p:nvSpPr>
          <p:cNvPr id="130" name="Google Shape;130;p8"/>
          <p:cNvSpPr/>
          <p:nvPr/>
        </p:nvSpPr>
        <p:spPr>
          <a:xfrm>
            <a:off x="4143372" y="2285992"/>
            <a:ext cx="214314" cy="285752"/>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8"/>
          <p:cNvSpPr/>
          <p:nvPr/>
        </p:nvSpPr>
        <p:spPr>
          <a:xfrm>
            <a:off x="4143372" y="4071942"/>
            <a:ext cx="214314" cy="285752"/>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37" name="Google Shape;13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2400"/>
              <a:buChar char="•"/>
            </a:pPr>
            <a:r>
              <a:rPr lang="en-IN" sz="2400">
                <a:latin typeface="Times New Roman"/>
                <a:ea typeface="Times New Roman"/>
                <a:cs typeface="Times New Roman"/>
                <a:sym typeface="Times New Roman"/>
              </a:rPr>
              <a:t>Common clinical signs of spina bifida include an absence of motor and sensory function (usually bilateral) below the level of the spinal defect and loss of neural control of bowel and bladder function.</a:t>
            </a:r>
            <a:endParaRPr/>
          </a:p>
          <a:p>
            <a:pPr indent="-342900" lvl="0" marL="342900" rtl="0" algn="just">
              <a:spcBef>
                <a:spcPts val="480"/>
              </a:spcBef>
              <a:spcAft>
                <a:spcPts val="0"/>
              </a:spcAft>
              <a:buClr>
                <a:schemeClr val="dk1"/>
              </a:buClr>
              <a:buSzPts val="2400"/>
              <a:buChar char="•"/>
            </a:pPr>
            <a:r>
              <a:rPr lang="en-IN" sz="2400">
                <a:latin typeface="Times New Roman"/>
                <a:ea typeface="Times New Roman"/>
                <a:cs typeface="Times New Roman"/>
                <a:sym typeface="Times New Roman"/>
              </a:rPr>
              <a:t>Unilateral motor and sensory loss has been seen and the pattern of loss may also be asymmetric, with a higher motor or sensory level on one side compared with the other. The functional deficits may be partial or complete, but they are almost always permanent.</a:t>
            </a:r>
            <a:endParaRPr sz="24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2018-07-16T13:43:34Z</dcterms:created>
  <dc:creator>User</dc:creator>
</cp:coreProperties>
</file>